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744" r:id="rId8"/>
    <p:sldId id="1796" r:id="rId9"/>
    <p:sldId id="739" r:id="rId10"/>
    <p:sldId id="1809" r:id="rId11"/>
    <p:sldId id="1797" r:id="rId12"/>
    <p:sldId id="1799" r:id="rId13"/>
    <p:sldId id="1800" r:id="rId14"/>
    <p:sldId id="1802" r:id="rId15"/>
    <p:sldId id="1803" r:id="rId16"/>
    <p:sldId id="1804" r:id="rId17"/>
    <p:sldId id="1798" r:id="rId18"/>
    <p:sldId id="1810" r:id="rId19"/>
    <p:sldId id="1807" r:id="rId20"/>
    <p:sldId id="1806" r:id="rId21"/>
    <p:sldId id="1805" r:id="rId22"/>
    <p:sldId id="1811" r:id="rId23"/>
    <p:sldId id="1808" r:id="rId24"/>
    <p:sldId id="1784"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2.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4563 6847,'62'0,"1"0,-1 0,1 0,-9 0,-3-1,9 2,-7 0,8 1,6 0,1 0,-1 0,-5 0,-9-1,8 0,-8 0,5 1,-4 0,8 1,0 0,-6 0,-13-2,16-1,-23 0,-27 0,-4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5.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1610 3744,'51'-2,"0"0,1 0,3 0,6 1,3-1,0 2,-2 0,-8 0,-1 1,0 1,1-1,2 1,3 0,1 1,2-1,1 1,2 0,-1 0,-2 1,4 0,0 0,0 1,-1 0,-4-1,-6 0,7 1,-6 0,-2 0,4 0,2-1,5 1,0 0,-6-2,-13 0,-8-3,-8 0,13 0,-34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56.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2258 9128,'50'0,"0"0,0 0,-2 0,3 0,8 2,13 1,-1 0,-11 1,-7 0,-1 0,-1-1,9 0,-2 1,-13-1,2 2,7-5,-51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12/18/22 10:25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6701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tiff"/><Relationship Id="rId7" Type="http://schemas.openxmlformats.org/officeDocument/2006/relationships/image" Target="../media/image16.png"/><Relationship Id="rId2" Type="http://schemas.openxmlformats.org/officeDocument/2006/relationships/image" Target="../media/image13.tiff"/><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混合并行</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EF7B6A4D-43F6-BC42-8AE0-29D292D8A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3886" y="1081645"/>
            <a:ext cx="8640960" cy="4856598"/>
          </a:xfrm>
          <a:prstGeom prst="rect">
            <a:avLst/>
          </a:prstGeom>
        </p:spPr>
      </p:pic>
    </p:spTree>
    <p:extLst>
      <p:ext uri="{BB962C8B-B14F-4D97-AF65-F5344CB8AC3E}">
        <p14:creationId xmlns:p14="http://schemas.microsoft.com/office/powerpoint/2010/main" val="308362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graphicFrame>
        <p:nvGraphicFramePr>
          <p:cNvPr id="5" name="表格 4">
            <a:extLst>
              <a:ext uri="{FF2B5EF4-FFF2-40B4-BE49-F238E27FC236}">
                <a16:creationId xmlns:a16="http://schemas.microsoft.com/office/drawing/2014/main" id="{D9424D4D-296E-B84B-A2E0-7A24A09B2002}"/>
              </a:ext>
            </a:extLst>
          </p:cNvPr>
          <p:cNvGraphicFramePr>
            <a:graphicFrameLocks noGrp="1"/>
          </p:cNvGraphicFramePr>
          <p:nvPr>
            <p:extLst>
              <p:ext uri="{D42A27DB-BD31-4B8C-83A1-F6EECF244321}">
                <p14:modId xmlns:p14="http://schemas.microsoft.com/office/powerpoint/2010/main" val="3924288574"/>
              </p:ext>
            </p:extLst>
          </p:nvPr>
        </p:nvGraphicFramePr>
        <p:xfrm>
          <a:off x="638781" y="2892406"/>
          <a:ext cx="10942800" cy="1959346"/>
        </p:xfrm>
        <a:graphic>
          <a:graphicData uri="http://schemas.openxmlformats.org/drawingml/2006/table">
            <a:tbl>
              <a:tblPr/>
              <a:tblGrid>
                <a:gridCol w="6698882">
                  <a:extLst>
                    <a:ext uri="{9D8B030D-6E8A-4147-A177-3AD203B41FA5}">
                      <a16:colId xmlns:a16="http://schemas.microsoft.com/office/drawing/2014/main" val="4075610326"/>
                    </a:ext>
                  </a:extLst>
                </a:gridCol>
                <a:gridCol w="2121959">
                  <a:extLst>
                    <a:ext uri="{9D8B030D-6E8A-4147-A177-3AD203B41FA5}">
                      <a16:colId xmlns:a16="http://schemas.microsoft.com/office/drawing/2014/main" val="2572860691"/>
                    </a:ext>
                  </a:extLst>
                </a:gridCol>
                <a:gridCol w="2121959">
                  <a:extLst>
                    <a:ext uri="{9D8B030D-6E8A-4147-A177-3AD203B41FA5}">
                      <a16:colId xmlns:a16="http://schemas.microsoft.com/office/drawing/2014/main" val="2125915776"/>
                    </a:ext>
                  </a:extLst>
                </a:gridCol>
              </a:tblGrid>
              <a:tr h="761968">
                <a:tc>
                  <a:txBody>
                    <a:bodyPr/>
                    <a:lstStyle/>
                    <a:p>
                      <a:pPr fontAlgn="base"/>
                      <a:r>
                        <a:rPr lang="en-US" sz="1800" b="1" dirty="0">
                          <a:effectLst/>
                          <a:latin typeface="Gill Sans MT" panose="020B0502020104020203" pitchFamily="34" charset="0"/>
                        </a:rPr>
                        <a:t>Hardware</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Throughput [samples/second]</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Speedup over</a:t>
                      </a:r>
                    </a:p>
                    <a:p>
                      <a:pPr fontAlgn="base"/>
                      <a:r>
                        <a:rPr lang="en-US" sz="1800" b="1" dirty="0">
                          <a:effectLst/>
                          <a:latin typeface="Gill Sans MT" panose="020B0502020104020203" pitchFamily="34" charset="0"/>
                        </a:rPr>
                        <a:t>CPU</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667864572"/>
                  </a:ext>
                </a:extLst>
              </a:tr>
              <a:tr h="399126">
                <a:tc>
                  <a:txBody>
                    <a:bodyPr/>
                    <a:lstStyle/>
                    <a:p>
                      <a:pPr fontAlgn="base"/>
                      <a:r>
                        <a:rPr lang="en-US" sz="1600" dirty="0">
                          <a:effectLst/>
                          <a:latin typeface="Gill Sans MT" panose="020B0502020104020203" pitchFamily="34" charset="0"/>
                        </a:rPr>
                        <a:t>2xAMD EPYC 7742</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17.7k</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1x</a:t>
                      </a:r>
                    </a:p>
                  </a:txBody>
                  <a:tcPr anchor="ctr">
                    <a:lnL>
                      <a:noFill/>
                    </a:lnL>
                    <a:lnR>
                      <a:noFill/>
                    </a:lnR>
                    <a:lnT>
                      <a:noFill/>
                    </a:lnT>
                    <a:lnB>
                      <a:noFill/>
                    </a:lnB>
                    <a:solidFill>
                      <a:srgbClr val="FFFFFF"/>
                    </a:solidFill>
                  </a:tcPr>
                </a:tc>
                <a:extLst>
                  <a:ext uri="{0D108BD9-81ED-4DB2-BD59-A6C34878D82A}">
                    <a16:rowId xmlns:a16="http://schemas.microsoft.com/office/drawing/2014/main" val="2085456605"/>
                  </a:ext>
                </a:extLst>
              </a:tr>
              <a:tr h="399126">
                <a:tc>
                  <a:txBody>
                    <a:bodyPr/>
                    <a:lstStyle/>
                    <a:p>
                      <a:pPr fontAlgn="base"/>
                      <a:r>
                        <a:rPr lang="en-US" sz="1600" dirty="0">
                          <a:effectLst/>
                          <a:latin typeface="Gill Sans MT" panose="020B0502020104020203" pitchFamily="34" charset="0"/>
                        </a:rPr>
                        <a:t>A100-80GB + 2xAMD EPYC 7742(large embeddings on CPU)</a:t>
                      </a:r>
                    </a:p>
                  </a:txBody>
                  <a:tcPr anchor="ctr">
                    <a:lnL>
                      <a:noFill/>
                    </a:lnL>
                    <a:lnR>
                      <a:noFill/>
                    </a:lnR>
                    <a:lnT>
                      <a:noFill/>
                    </a:lnT>
                    <a:lnB>
                      <a:noFill/>
                    </a:lnB>
                    <a:solidFill>
                      <a:srgbClr val="F0F0F0"/>
                    </a:solidFill>
                  </a:tcPr>
                </a:tc>
                <a:tc>
                  <a:txBody>
                    <a:bodyPr/>
                    <a:lstStyle/>
                    <a:p>
                      <a:pPr fontAlgn="base"/>
                      <a:r>
                        <a:rPr lang="en-US" sz="1600" dirty="0">
                          <a:effectLst/>
                          <a:latin typeface="Gill Sans MT" panose="020B0502020104020203" pitchFamily="34" charset="0"/>
                        </a:rPr>
                        <a:t>768k</a:t>
                      </a:r>
                    </a:p>
                  </a:txBody>
                  <a:tcPr anchor="ctr">
                    <a:lnL>
                      <a:noFill/>
                    </a:lnL>
                    <a:lnR>
                      <a:noFill/>
                    </a:lnR>
                    <a:lnT>
                      <a:noFill/>
                    </a:lnT>
                    <a:lnB>
                      <a:noFill/>
                    </a:lnB>
                    <a:solidFill>
                      <a:srgbClr val="F0F0F0"/>
                    </a:solidFill>
                  </a:tcPr>
                </a:tc>
                <a:tc>
                  <a:txBody>
                    <a:bodyPr/>
                    <a:lstStyle/>
                    <a:p>
                      <a:pPr fontAlgn="base"/>
                      <a:r>
                        <a:rPr lang="en-US" sz="1600">
                          <a:effectLst/>
                          <a:latin typeface="Gill Sans MT" panose="020B0502020104020203" pitchFamily="34" charset="0"/>
                        </a:rPr>
                        <a:t>43x</a:t>
                      </a:r>
                    </a:p>
                  </a:txBody>
                  <a:tcPr anchor="ctr">
                    <a:lnL>
                      <a:noFill/>
                    </a:lnL>
                    <a:lnR>
                      <a:noFill/>
                    </a:lnR>
                    <a:lnT>
                      <a:noFill/>
                    </a:lnT>
                    <a:lnB>
                      <a:noFill/>
                    </a:lnB>
                    <a:solidFill>
                      <a:srgbClr val="F0F0F0"/>
                    </a:solidFill>
                  </a:tcPr>
                </a:tc>
                <a:extLst>
                  <a:ext uri="{0D108BD9-81ED-4DB2-BD59-A6C34878D82A}">
                    <a16:rowId xmlns:a16="http://schemas.microsoft.com/office/drawing/2014/main" val="1199840249"/>
                  </a:ext>
                </a:extLst>
              </a:tr>
              <a:tr h="399126">
                <a:tc>
                  <a:txBody>
                    <a:bodyPr/>
                    <a:lstStyle/>
                    <a:p>
                      <a:pPr fontAlgn="base"/>
                      <a:r>
                        <a:rPr lang="en-US" sz="1600" dirty="0">
                          <a:effectLst/>
                          <a:latin typeface="Gill Sans MT" panose="020B0502020104020203" pitchFamily="34" charset="0"/>
                        </a:rPr>
                        <a:t>DGX A100 (8xA100-80GB) (hybrid parallel)</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11.9M</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672x</a:t>
                      </a:r>
                    </a:p>
                  </a:txBody>
                  <a:tcPr anchor="ctr">
                    <a:lnL>
                      <a:noFill/>
                    </a:lnL>
                    <a:lnR>
                      <a:noFill/>
                    </a:lnR>
                    <a:lnT>
                      <a:noFill/>
                    </a:lnT>
                    <a:lnB>
                      <a:noFill/>
                    </a:lnB>
                    <a:solidFill>
                      <a:srgbClr val="FFFFFF"/>
                    </a:solidFill>
                  </a:tcPr>
                </a:tc>
                <a:extLst>
                  <a:ext uri="{0D108BD9-81ED-4DB2-BD59-A6C34878D82A}">
                    <a16:rowId xmlns:a16="http://schemas.microsoft.com/office/drawing/2014/main" val="4225053796"/>
                  </a:ext>
                </a:extLst>
              </a:tr>
            </a:tbl>
          </a:graphicData>
        </a:graphic>
      </p:graphicFrame>
      <p:sp>
        <p:nvSpPr>
          <p:cNvPr id="6" name="矩形 5">
            <a:extLst>
              <a:ext uri="{FF2B5EF4-FFF2-40B4-BE49-F238E27FC236}">
                <a16:creationId xmlns:a16="http://schemas.microsoft.com/office/drawing/2014/main" id="{4C9042F0-E2CF-A24A-ADD5-1EC90A9B66B3}"/>
              </a:ext>
            </a:extLst>
          </p:cNvPr>
          <p:cNvSpPr/>
          <p:nvPr/>
        </p:nvSpPr>
        <p:spPr>
          <a:xfrm>
            <a:off x="623635" y="1490324"/>
            <a:ext cx="10796645" cy="646331"/>
          </a:xfrm>
          <a:prstGeom prst="rect">
            <a:avLst/>
          </a:prstGeom>
        </p:spPr>
        <p:txBody>
          <a:bodyPr wrap="square">
            <a:spAutoFit/>
          </a:bodyPr>
          <a:lstStyle/>
          <a:p>
            <a:pPr marL="285750" indent="-285750">
              <a:buClr>
                <a:srgbClr val="6FC4F7"/>
              </a:buClr>
              <a:buFont typeface="Arial" panose="020B0604020202020204" pitchFamily="34" charset="0"/>
              <a:buChar char="•"/>
            </a:pPr>
            <a:r>
              <a:rPr lang="en-US" altLang="zh-CN" dirty="0">
                <a:solidFill>
                  <a:srgbClr val="59595A"/>
                </a:solidFill>
                <a:latin typeface="Gill Sans MT" panose="020B0502020104020203" pitchFamily="34" charset="0"/>
              </a:rPr>
              <a:t>Comparison of CPU and GPU training throughput for a 113-billion parameter Deep Learning Recommendation Model (DLRM).</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52777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1956" y="1167919"/>
            <a:ext cx="7561763" cy="4781361"/>
          </a:xfrm>
          <a:prstGeom prst="rect">
            <a:avLst/>
          </a:prstGeom>
        </p:spPr>
      </p:pic>
    </p:spTree>
    <p:extLst>
      <p:ext uri="{BB962C8B-B14F-4D97-AF65-F5344CB8AC3E}">
        <p14:creationId xmlns:p14="http://schemas.microsoft.com/office/powerpoint/2010/main" val="380964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8" name="图片 7">
            <a:extLst>
              <a:ext uri="{FF2B5EF4-FFF2-40B4-BE49-F238E27FC236}">
                <a16:creationId xmlns:a16="http://schemas.microsoft.com/office/drawing/2014/main" id="{ADC84983-8D00-6748-9257-2BBE701D3700}"/>
              </a:ext>
            </a:extLst>
          </p:cNvPr>
          <p:cNvPicPr>
            <a:picLocks noChangeAspect="1"/>
          </p:cNvPicPr>
          <p:nvPr/>
        </p:nvPicPr>
        <p:blipFill>
          <a:blip r:embed="rId2"/>
          <a:stretch>
            <a:fillRect/>
          </a:stretch>
        </p:blipFill>
        <p:spPr>
          <a:xfrm>
            <a:off x="3074045" y="1943100"/>
            <a:ext cx="6362700" cy="2971800"/>
          </a:xfrm>
          <a:prstGeom prst="rect">
            <a:avLst/>
          </a:prstGeom>
        </p:spPr>
      </p:pic>
    </p:spTree>
    <p:extLst>
      <p:ext uri="{BB962C8B-B14F-4D97-AF65-F5344CB8AC3E}">
        <p14:creationId xmlns:p14="http://schemas.microsoft.com/office/powerpoint/2010/main" val="371888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A2272A74-7A2F-9C43-A6E9-180E65FE5B12}"/>
              </a:ext>
            </a:extLst>
          </p:cNvPr>
          <p:cNvPicPr>
            <a:picLocks noChangeAspect="1"/>
          </p:cNvPicPr>
          <p:nvPr/>
        </p:nvPicPr>
        <p:blipFill>
          <a:blip r:embed="rId2"/>
          <a:stretch>
            <a:fillRect/>
          </a:stretch>
        </p:blipFill>
        <p:spPr>
          <a:xfrm>
            <a:off x="2352521" y="1621732"/>
            <a:ext cx="7505700" cy="4102100"/>
          </a:xfrm>
          <a:prstGeom prst="rect">
            <a:avLst/>
          </a:prstGeom>
        </p:spPr>
      </p:pic>
    </p:spTree>
    <p:extLst>
      <p:ext uri="{BB962C8B-B14F-4D97-AF65-F5344CB8AC3E}">
        <p14:creationId xmlns:p14="http://schemas.microsoft.com/office/powerpoint/2010/main" val="326746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920" y="1076677"/>
            <a:ext cx="10778901" cy="5096546"/>
          </a:xfrm>
          <a:prstGeom prst="rect">
            <a:avLst/>
          </a:prstGeom>
        </p:spPr>
      </p:pic>
    </p:spTree>
    <p:extLst>
      <p:ext uri="{BB962C8B-B14F-4D97-AF65-F5344CB8AC3E}">
        <p14:creationId xmlns:p14="http://schemas.microsoft.com/office/powerpoint/2010/main" val="239048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B46DCD36-4FBD-954C-9022-06CA06F0FCF3}"/>
              </a:ext>
            </a:extLst>
          </p:cNvPr>
          <p:cNvPicPr>
            <a:picLocks noChangeAspect="1"/>
          </p:cNvPicPr>
          <p:nvPr/>
        </p:nvPicPr>
        <p:blipFill>
          <a:blip r:embed="rId2"/>
          <a:stretch>
            <a:fillRect/>
          </a:stretch>
        </p:blipFill>
        <p:spPr>
          <a:xfrm>
            <a:off x="588981" y="1137870"/>
            <a:ext cx="11118340" cy="4913629"/>
          </a:xfrm>
          <a:prstGeom prst="rect">
            <a:avLst/>
          </a:prstGeom>
        </p:spPr>
      </p:pic>
      <p:sp>
        <p:nvSpPr>
          <p:cNvPr id="4" name="矩形 3">
            <a:extLst>
              <a:ext uri="{FF2B5EF4-FFF2-40B4-BE49-F238E27FC236}">
                <a16:creationId xmlns:a16="http://schemas.microsoft.com/office/drawing/2014/main" id="{F4E6AE3B-1266-FC4C-8AA7-B9747F8ED370}"/>
              </a:ext>
            </a:extLst>
          </p:cNvPr>
          <p:cNvSpPr/>
          <p:nvPr/>
        </p:nvSpPr>
        <p:spPr>
          <a:xfrm>
            <a:off x="3722117" y="3073870"/>
            <a:ext cx="1592103"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virtual pipeline</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57108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828B3B-9452-9D4B-8280-C4D210118BD0}"/>
              </a:ext>
            </a:extLst>
          </p:cNvPr>
          <p:cNvPicPr>
            <a:picLocks noChangeAspect="1"/>
          </p:cNvPicPr>
          <p:nvPr/>
        </p:nvPicPr>
        <p:blipFill>
          <a:blip r:embed="rId2"/>
          <a:stretch>
            <a:fillRect/>
          </a:stretch>
        </p:blipFill>
        <p:spPr>
          <a:xfrm>
            <a:off x="2263622" y="1772816"/>
            <a:ext cx="7683500" cy="4330700"/>
          </a:xfrm>
          <a:prstGeom prst="rect">
            <a:avLst/>
          </a:prstGeom>
        </p:spPr>
      </p:pic>
      <p:sp>
        <p:nvSpPr>
          <p:cNvPr id="6" name="标题 1">
            <a:extLst>
              <a:ext uri="{FF2B5EF4-FFF2-40B4-BE49-F238E27FC236}">
                <a16:creationId xmlns:a16="http://schemas.microsoft.com/office/drawing/2014/main" id="{15D5ED3C-3343-824C-B752-82F79B043374}"/>
              </a:ext>
            </a:extLst>
          </p:cNvPr>
          <p:cNvSpPr>
            <a:spLocks noGrp="1"/>
          </p:cNvSpPr>
          <p:nvPr>
            <p:ph type="title"/>
          </p:nvPr>
        </p:nvSpPr>
        <p:spPr>
          <a:xfrm>
            <a:off x="623635" y="548680"/>
            <a:ext cx="10963473" cy="589190"/>
          </a:xfrm>
        </p:spPr>
        <p:txBody>
          <a:bodyPr/>
          <a:lstStyle/>
          <a:p>
            <a:r>
              <a:rPr kumimoji="1" lang="en-US" altLang="zh-CN" b="0" dirty="0"/>
              <a:t>Megatron-LM</a:t>
            </a:r>
            <a:r>
              <a:rPr kumimoji="1" lang="zh-CN" altLang="en-US" b="0" dirty="0"/>
              <a:t> 语言大模型</a:t>
            </a:r>
          </a:p>
        </p:txBody>
      </p:sp>
      <p:sp>
        <p:nvSpPr>
          <p:cNvPr id="7" name="矩形 6">
            <a:extLst>
              <a:ext uri="{FF2B5EF4-FFF2-40B4-BE49-F238E27FC236}">
                <a16:creationId xmlns:a16="http://schemas.microsoft.com/office/drawing/2014/main" id="{E3B46839-1D68-944E-BF1B-7DDD72D0C152}"/>
              </a:ext>
            </a:extLst>
          </p:cNvPr>
          <p:cNvSpPr/>
          <p:nvPr/>
        </p:nvSpPr>
        <p:spPr>
          <a:xfrm>
            <a:off x="623635" y="1268760"/>
            <a:ext cx="10659322"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在 </a:t>
            </a:r>
            <a:r>
              <a:rPr lang="en-US" altLang="zh-CN" dirty="0">
                <a:solidFill>
                  <a:srgbClr val="59595A"/>
                </a:solidFill>
                <a:latin typeface="Gill Sans MT" panose="020B0502020104020203" pitchFamily="34" charset="0"/>
                <a:ea typeface="+mj-ea"/>
              </a:rPr>
              <a:t>device </a:t>
            </a:r>
            <a:r>
              <a:rPr lang="zh-CN" altLang="en-US" dirty="0">
                <a:solidFill>
                  <a:srgbClr val="59595A"/>
                </a:solidFill>
                <a:latin typeface="Gill Sans MT" panose="020B0502020104020203" pitchFamily="34" charset="0"/>
                <a:ea typeface="+mj-ea"/>
              </a:rPr>
              <a:t>数量不变的情况下，分出更多的 </a:t>
            </a:r>
            <a:r>
              <a:rPr lang="en-US" altLang="zh-CN" dirty="0">
                <a:solidFill>
                  <a:srgbClr val="59595A"/>
                </a:solidFill>
                <a:latin typeface="Gill Sans MT" panose="020B0502020104020203" pitchFamily="34" charset="0"/>
                <a:ea typeface="+mj-ea"/>
              </a:rPr>
              <a:t>pipeline stage</a:t>
            </a:r>
            <a:r>
              <a:rPr lang="zh-CN" altLang="en-US" dirty="0">
                <a:solidFill>
                  <a:srgbClr val="59595A"/>
                </a:solidFill>
                <a:latin typeface="Gill Sans MT" panose="020B0502020104020203" pitchFamily="34" charset="0"/>
                <a:ea typeface="+mj-ea"/>
              </a:rPr>
              <a:t>，以更多的通信量，换取空泡比率降低</a:t>
            </a:r>
          </a:p>
        </p:txBody>
      </p:sp>
    </p:spTree>
    <p:extLst>
      <p:ext uri="{BB962C8B-B14F-4D97-AF65-F5344CB8AC3E}">
        <p14:creationId xmlns:p14="http://schemas.microsoft.com/office/powerpoint/2010/main" val="401552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736"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6240"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744" y="1111733"/>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8104" y="743856"/>
            <a:ext cx="4590797" cy="2834318"/>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16071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romanUcPeriod"/>
            </a:pPr>
            <a:r>
              <a:rPr lang="en-US" altLang="zh-CN" sz="1200" dirty="0" err="1">
                <a:latin typeface="Gill Sans MT" panose="020B0502020104020203" pitchFamily="34" charset="0"/>
              </a:rPr>
              <a:t>Naumov</a:t>
            </a:r>
            <a:r>
              <a:rPr lang="en-US" altLang="zh-CN" sz="1200" dirty="0">
                <a:latin typeface="Gill Sans MT" panose="020B0502020104020203" pitchFamily="34" charset="0"/>
              </a:rPr>
              <a:t>, Maxim, et al. "Deep learning recommendation model for personalization and recommendation systems."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arXiv:1906.00091 (2019).</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"Efficient large-scale language model training on gpu clusters using megatron-lm." Proceedings of the International Conference for High Performance Computing, Networking, Storage and Analysis. 2021.</a:t>
            </a:r>
          </a:p>
          <a:p>
            <a:pPr marL="360363" indent="-350838" latinLnBrk="1">
              <a:lnSpc>
                <a:spcPct val="150000"/>
              </a:lnSpc>
              <a:buFont typeface="+mj-lt"/>
              <a:buAutoNum type="romanUcPeriod"/>
            </a:pPr>
            <a:r>
              <a:rPr lang="en-US" altLang="zh-CN" sz="1200" dirty="0">
                <a:latin typeface="Gill Sans MT" panose="020B0502020104020203" pitchFamily="34" charset="0"/>
              </a:rPr>
              <a:t>https://developer.nvidia.com/blog/training-a-recommender-system-on-dgx-a100-with-100b-parameters-in-tensorflow-2/</a:t>
            </a:r>
          </a:p>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689337"/>
            <a:ext cx="3890570" cy="4253411"/>
          </a:xfrm>
        </p:spPr>
        <p:txBody>
          <a:bodyPr/>
          <a:lstStyle/>
          <a:p>
            <a:pPr marL="342900" indent="-342900">
              <a:buFont typeface="+mj-lt"/>
              <a:buAutoNum type="arabicPeriod"/>
            </a:pPr>
            <a:r>
              <a:rPr lang="zh-CN" altLang="en-US" sz="1800" dirty="0">
                <a:latin typeface="Gill Sans MT" panose="020B0502020104020203" pitchFamily="34" charset="0"/>
              </a:rPr>
              <a:t>自监督学习方法，可以减少数据标注，降低训练研发成本</a:t>
            </a:r>
            <a:endParaRPr lang="en-US" altLang="zh-CN" sz="1800" dirty="0">
              <a:latin typeface="Gill Sans MT" panose="020B0502020104020203" pitchFamily="34" charset="0"/>
            </a:endParaRPr>
          </a:p>
          <a:p>
            <a:pPr marL="342900" indent="-342900">
              <a:buFont typeface="+mj-lt"/>
              <a:buAutoNum type="arabicPeriod"/>
            </a:pPr>
            <a:r>
              <a:rPr lang="zh-CN" altLang="en-US" sz="1800" dirty="0">
                <a:latin typeface="Gill Sans MT" panose="020B0502020104020203" pitchFamily="34" charset="0"/>
              </a:rPr>
              <a:t>模型参数规模越大，有望进一步突破现有模型结构的精度局限</a:t>
            </a:r>
          </a:p>
          <a:p>
            <a:pPr marL="342900" indent="-342900">
              <a:buFont typeface="+mj-lt"/>
              <a:buAutoNum type="arabicPeriod"/>
            </a:pPr>
            <a:r>
              <a:rPr lang="zh-CN" altLang="en-US" sz="1800" dirty="0">
                <a:latin typeface="Gill Sans MT" panose="020B0502020104020203" pitchFamily="34" charset="0"/>
              </a:rPr>
              <a:t>解决模型碎片化，提供预训练方案</a:t>
            </a:r>
          </a:p>
          <a:p>
            <a:pPr marL="0" indent="0">
              <a:buNone/>
            </a:pPr>
            <a:endParaRPr lang="en-US" altLang="zh-CN" sz="1800" dirty="0">
              <a:latin typeface="Gill Sans MT" panose="020B0502020104020203" pitchFamily="34" charset="0"/>
            </a:endParaRPr>
          </a:p>
          <a:p>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477313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大模型训练挑战</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框架的分布式</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集群架构</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集群通信</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大模型算法</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分布式并行算法</a:t>
            </a:r>
            <a:endParaRPr lang="en-US" altLang="zh-CN" sz="2000" b="1" dirty="0">
              <a:solidFill>
                <a:schemeClr val="bg2"/>
              </a:solidFill>
              <a:latin typeface="Gill Sans MT" panose="020B0502020104020203" pitchFamily="34" charset="0"/>
            </a:endParaRPr>
          </a:p>
          <a:p>
            <a:pPr lvl="1"/>
            <a:r>
              <a:rPr lang="zh-CN" altLang="en-US" sz="2400" b="1" dirty="0">
                <a:solidFill>
                  <a:schemeClr val="tx1"/>
                </a:solidFill>
                <a:latin typeface="Gill Sans MT" panose="020B0502020104020203" pitchFamily="34" charset="0"/>
              </a:rPr>
              <a:t>大模型混合并行：</a:t>
            </a:r>
            <a:r>
              <a:rPr lang="zh-CN" altLang="en-US" sz="2400" dirty="0">
                <a:solidFill>
                  <a:schemeClr val="tx1"/>
                </a:solidFill>
                <a:latin typeface="Gill Sans MT" panose="020B0502020104020203" pitchFamily="34" charset="0"/>
              </a:rPr>
              <a:t>推荐大模型 </a:t>
            </a:r>
            <a:r>
              <a:rPr lang="en-US" altLang="zh-CN" sz="2400" dirty="0">
                <a:solidFill>
                  <a:schemeClr val="tx1"/>
                </a:solidFill>
                <a:latin typeface="Gill Sans MT" panose="020B0502020104020203" pitchFamily="34" charset="0"/>
              </a:rPr>
              <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大模型</a:t>
            </a:r>
            <a:endParaRPr lang="en-US" altLang="zh-CN" sz="2400" dirty="0">
              <a:solidFill>
                <a:schemeClr val="tx1"/>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内存和计算优化</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分布式并行总结</a:t>
            </a:r>
            <a:endParaRPr lang="en-US" altLang="zh-CN" sz="20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en-US" altLang="zh-CN" dirty="0">
                <a:latin typeface="Gill Sans MT" panose="020B0502020104020203" pitchFamily="34" charset="0"/>
              </a:rPr>
              <a:t>CTR</a:t>
            </a:r>
            <a:r>
              <a:rPr lang="zh-CN" altLang="en-US" dirty="0">
                <a:latin typeface="Gill Sans MT" panose="020B0502020104020203" pitchFamily="34" charset="0"/>
              </a:rPr>
              <a:t>，</a:t>
            </a:r>
            <a:r>
              <a:rPr lang="en-US" altLang="zh-CN" dirty="0">
                <a:latin typeface="Gill Sans MT" panose="020B0502020104020203" pitchFamily="34" charset="0"/>
              </a:rPr>
              <a:t>Click-Through-Rate</a:t>
            </a:r>
            <a:r>
              <a:rPr lang="zh-CN" altLang="en-US" dirty="0">
                <a:latin typeface="Gill Sans MT" panose="020B0502020104020203" pitchFamily="34" charset="0"/>
              </a:rPr>
              <a:t>，点击率预估模型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sp>
        <p:nvSpPr>
          <p:cNvPr id="5" name="矩形 4">
            <a:extLst>
              <a:ext uri="{FF2B5EF4-FFF2-40B4-BE49-F238E27FC236}">
                <a16:creationId xmlns:a16="http://schemas.microsoft.com/office/drawing/2014/main" id="{EFF50621-DAA7-AA46-B46D-8E61C5E7C27E}"/>
              </a:ext>
            </a:extLst>
          </p:cNvPr>
          <p:cNvSpPr/>
          <p:nvPr/>
        </p:nvSpPr>
        <p:spPr>
          <a:xfrm>
            <a:off x="913805" y="2092916"/>
            <a:ext cx="4504511" cy="3095912"/>
          </a:xfrm>
          <a:prstGeom prst="rect">
            <a:avLst/>
          </a:prstGeom>
        </p:spPr>
        <p:txBody>
          <a:bodyPr wrap="square">
            <a:spAutoFit/>
          </a:bodyPr>
          <a:lstStyle/>
          <a:p>
            <a:pPr>
              <a:lnSpc>
                <a:spcPct val="120000"/>
              </a:lnSpc>
            </a:pPr>
            <a:r>
              <a:rPr lang="en-US" altLang="zh-CN" dirty="0">
                <a:latin typeface="Gill Sans MT" panose="020B0502020104020203" pitchFamily="34" charset="0"/>
                <a:ea typeface="+mj-ea"/>
              </a:rPr>
              <a:t>Continuous features:</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用户本身特征：用户的年龄、性别等；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用户行为特征：点击</a:t>
            </a:r>
            <a:r>
              <a:rPr lang="en-US" altLang="zh-CN" sz="1600" dirty="0">
                <a:solidFill>
                  <a:srgbClr val="59595A"/>
                </a:solidFill>
                <a:latin typeface="Gill Sans MT" panose="020B0502020104020203" pitchFamily="34" charset="0"/>
                <a:ea typeface="+mj-ea"/>
              </a:rPr>
              <a:t>/</a:t>
            </a:r>
            <a:r>
              <a:rPr lang="zh-CN" altLang="en-US" sz="1600" dirty="0">
                <a:solidFill>
                  <a:srgbClr val="59595A"/>
                </a:solidFill>
                <a:latin typeface="Gill Sans MT" panose="020B0502020104020203" pitchFamily="34" charset="0"/>
                <a:ea typeface="+mj-ea"/>
              </a:rPr>
              <a:t>购买过的物品等；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上下文特征：用户登录设备、当前时间等；</a:t>
            </a:r>
            <a:endParaRPr lang="en-US" altLang="zh-CN" sz="1600" dirty="0">
              <a:solidFill>
                <a:srgbClr val="59595A"/>
              </a:solidFill>
              <a:latin typeface="Gill Sans MT" panose="020B0502020104020203" pitchFamily="34" charset="0"/>
              <a:ea typeface="+mj-ea"/>
            </a:endParaRPr>
          </a:p>
          <a:p>
            <a:pPr marL="342900" indent="-342900">
              <a:lnSpc>
                <a:spcPct val="120000"/>
              </a:lnSpc>
              <a:buClr>
                <a:srgbClr val="6FC4F7"/>
              </a:buClr>
              <a:buFont typeface="+mj-lt"/>
              <a:buAutoNum type="arabicPeriod"/>
            </a:pPr>
            <a:endParaRPr lang="en-US" altLang="zh-CN" sz="1600" dirty="0">
              <a:solidFill>
                <a:srgbClr val="59595A"/>
              </a:solidFill>
              <a:latin typeface="Gill Sans MT" panose="020B0502020104020203" pitchFamily="34" charset="0"/>
              <a:ea typeface="+mj-ea"/>
            </a:endParaRPr>
          </a:p>
          <a:p>
            <a:pPr>
              <a:lnSpc>
                <a:spcPct val="120000"/>
              </a:lnSpc>
              <a:buClr>
                <a:srgbClr val="6FC4F7"/>
              </a:buClr>
            </a:pPr>
            <a:r>
              <a:rPr lang="en-US" altLang="zh-CN" dirty="0">
                <a:latin typeface="Gill Sans MT" panose="020B0502020104020203" pitchFamily="34" charset="0"/>
                <a:ea typeface="+mj-ea"/>
              </a:rPr>
              <a:t>Categorical features</a:t>
            </a:r>
            <a:r>
              <a:rPr lang="zh-CN" altLang="en-US" dirty="0">
                <a:latin typeface="Gill Sans MT" panose="020B0502020104020203" pitchFamily="34" charset="0"/>
                <a:ea typeface="+mj-ea"/>
              </a:rPr>
              <a:t> </a:t>
            </a:r>
            <a:r>
              <a:rPr lang="zh-CN" altLang="en-US" sz="1600" dirty="0">
                <a:latin typeface="Gill Sans MT" panose="020B0502020104020203" pitchFamily="34" charset="0"/>
                <a:ea typeface="+mj-ea"/>
              </a:rPr>
              <a:t>待排序物品特征：</a:t>
            </a:r>
            <a:endParaRPr lang="en-US" altLang="zh-CN" sz="1600" dirty="0">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 </a:t>
            </a:r>
            <a:r>
              <a:rPr lang="en-US" altLang="zh-CN" sz="1600" dirty="0">
                <a:solidFill>
                  <a:srgbClr val="59595A"/>
                </a:solidFill>
                <a:latin typeface="Gill Sans MT" panose="020B0502020104020203" pitchFamily="34" charset="0"/>
                <a:ea typeface="+mj-ea"/>
              </a:rPr>
              <a:t>ID</a:t>
            </a:r>
            <a:r>
              <a:rPr lang="zh-CN" altLang="en-US" sz="1600" dirty="0">
                <a:solidFill>
                  <a:srgbClr val="59595A"/>
                </a:solidFill>
                <a:latin typeface="Gill Sans MT" panose="020B0502020104020203" pitchFamily="34" charset="0"/>
                <a:ea typeface="+mj-ea"/>
              </a:rPr>
              <a:t>；</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物品商品信息；</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物品被点击次数；</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物品点击率等；</a:t>
            </a:r>
          </a:p>
        </p:txBody>
      </p:sp>
      <p:pic>
        <p:nvPicPr>
          <p:cNvPr id="8" name="图片 7">
            <a:extLst>
              <a:ext uri="{FF2B5EF4-FFF2-40B4-BE49-F238E27FC236}">
                <a16:creationId xmlns:a16="http://schemas.microsoft.com/office/drawing/2014/main" id="{1DE6DF7B-EBA8-2E4B-BD4C-5BFF92A73D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8421" y="2059305"/>
            <a:ext cx="4964800" cy="3515266"/>
          </a:xfrm>
          <a:prstGeom prst="rect">
            <a:avLst/>
          </a:prstGeom>
        </p:spPr>
      </p:pic>
    </p:spTree>
    <p:extLst>
      <p:ext uri="{BB962C8B-B14F-4D97-AF65-F5344CB8AC3E}">
        <p14:creationId xmlns:p14="http://schemas.microsoft.com/office/powerpoint/2010/main" val="118491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6" name="图片 5">
            <a:extLst>
              <a:ext uri="{FF2B5EF4-FFF2-40B4-BE49-F238E27FC236}">
                <a16:creationId xmlns:a16="http://schemas.microsoft.com/office/drawing/2014/main" id="{B2B31527-B51D-184F-B12B-6963D51FC7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60363" y="1268760"/>
            <a:ext cx="8276036" cy="4209364"/>
          </a:xfrm>
          <a:prstGeom prst="rect">
            <a:avLst/>
          </a:prstGeom>
        </p:spPr>
      </p:pic>
      <p:sp>
        <p:nvSpPr>
          <p:cNvPr id="7" name="矩形 6">
            <a:extLst>
              <a:ext uri="{FF2B5EF4-FFF2-40B4-BE49-F238E27FC236}">
                <a16:creationId xmlns:a16="http://schemas.microsoft.com/office/drawing/2014/main" id="{02C87326-223D-CE46-933D-80A17ED41612}"/>
              </a:ext>
            </a:extLst>
          </p:cNvPr>
          <p:cNvSpPr/>
          <p:nvPr/>
        </p:nvSpPr>
        <p:spPr>
          <a:xfrm>
            <a:off x="4529494" y="5618649"/>
            <a:ext cx="3139642" cy="369332"/>
          </a:xfrm>
          <a:prstGeom prst="rect">
            <a:avLst/>
          </a:prstGeom>
        </p:spPr>
        <p:txBody>
          <a:bodyPr wrap="none">
            <a:spAutoFit/>
          </a:bodyPr>
          <a:lstStyle/>
          <a:p>
            <a:r>
              <a:rPr lang="en-US" altLang="zh-CN" dirty="0">
                <a:solidFill>
                  <a:srgbClr val="59595A"/>
                </a:solidFill>
                <a:latin typeface="Gill Sans MT" panose="020B0502020104020203" pitchFamily="34" charset="0"/>
              </a:rPr>
              <a:t>Diagram of DLRM architecture.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4062717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a:xfrm>
            <a:off x="588981" y="548680"/>
            <a:ext cx="10998127" cy="589190"/>
          </a:xfrm>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0F9CC28F-4D26-7D4D-B514-7AF8141740DA}"/>
              </a:ext>
            </a:extLst>
          </p:cNvPr>
          <p:cNvPicPr>
            <a:picLocks noChangeAspect="1"/>
          </p:cNvPicPr>
          <p:nvPr/>
        </p:nvPicPr>
        <p:blipFill>
          <a:blip r:embed="rId2"/>
          <a:stretch>
            <a:fillRect/>
          </a:stretch>
        </p:blipFill>
        <p:spPr>
          <a:xfrm>
            <a:off x="596427" y="2016472"/>
            <a:ext cx="5080000" cy="3860800"/>
          </a:xfrm>
          <a:prstGeom prst="rect">
            <a:avLst/>
          </a:prstGeom>
        </p:spPr>
      </p:pic>
      <p:pic>
        <p:nvPicPr>
          <p:cNvPr id="6" name="图片 5">
            <a:extLst>
              <a:ext uri="{FF2B5EF4-FFF2-40B4-BE49-F238E27FC236}">
                <a16:creationId xmlns:a16="http://schemas.microsoft.com/office/drawing/2014/main" id="{727AB6F6-771E-D24F-93A6-E90CD4D910C4}"/>
              </a:ext>
            </a:extLst>
          </p:cNvPr>
          <p:cNvPicPr>
            <a:picLocks noChangeAspect="1"/>
          </p:cNvPicPr>
          <p:nvPr/>
        </p:nvPicPr>
        <p:blipFill>
          <a:blip r:embed="rId3"/>
          <a:stretch>
            <a:fillRect/>
          </a:stretch>
        </p:blipFill>
        <p:spPr>
          <a:xfrm>
            <a:off x="6173613" y="2016472"/>
            <a:ext cx="5613400" cy="2603500"/>
          </a:xfrm>
          <a:prstGeom prst="rect">
            <a:avLst/>
          </a:prstGeom>
        </p:spPr>
      </p:pic>
      <p:sp>
        <p:nvSpPr>
          <p:cNvPr id="7" name="矩形 6">
            <a:extLst>
              <a:ext uri="{FF2B5EF4-FFF2-40B4-BE49-F238E27FC236}">
                <a16:creationId xmlns:a16="http://schemas.microsoft.com/office/drawing/2014/main" id="{19FBF599-EB49-D44A-A607-74B7C9B5079E}"/>
              </a:ext>
            </a:extLst>
          </p:cNvPr>
          <p:cNvSpPr/>
          <p:nvPr/>
        </p:nvSpPr>
        <p:spPr>
          <a:xfrm>
            <a:off x="424337" y="1126485"/>
            <a:ext cx="5080000" cy="646331"/>
          </a:xfrm>
          <a:prstGeom prst="rect">
            <a:avLst/>
          </a:prstGeom>
        </p:spPr>
        <p:txBody>
          <a:bodyPr wrap="square">
            <a:spAutoFit/>
          </a:bodyPr>
          <a:lstStyle/>
          <a:p>
            <a:r>
              <a:rPr lang="en-US" altLang="zh-CN" dirty="0">
                <a:solidFill>
                  <a:srgbClr val="59595A"/>
                </a:solidFill>
                <a:latin typeface="Gill Sans MT" panose="020B0502020104020203" pitchFamily="34" charset="0"/>
              </a:rPr>
              <a:t>Table-wise split mode is when each GPU stores a subset of all the embedding tables</a:t>
            </a:r>
            <a:endParaRPr lang="zh-CN" altLang="en-US" dirty="0">
              <a:solidFill>
                <a:srgbClr val="59595A"/>
              </a:solidFill>
              <a:latin typeface="Gill Sans MT" panose="020B0502020104020203" pitchFamily="34" charset="0"/>
            </a:endParaRPr>
          </a:p>
        </p:txBody>
      </p:sp>
      <p:sp>
        <p:nvSpPr>
          <p:cNvPr id="8" name="矩形 7">
            <a:extLst>
              <a:ext uri="{FF2B5EF4-FFF2-40B4-BE49-F238E27FC236}">
                <a16:creationId xmlns:a16="http://schemas.microsoft.com/office/drawing/2014/main" id="{C975B3C0-5F8D-C344-8DBD-65A5A62C8BDF}"/>
              </a:ext>
            </a:extLst>
          </p:cNvPr>
          <p:cNvSpPr/>
          <p:nvPr/>
        </p:nvSpPr>
        <p:spPr>
          <a:xfrm>
            <a:off x="6173613" y="1126485"/>
            <a:ext cx="5598814" cy="646331"/>
          </a:xfrm>
          <a:prstGeom prst="rect">
            <a:avLst/>
          </a:prstGeom>
        </p:spPr>
        <p:txBody>
          <a:bodyPr wrap="square">
            <a:spAutoFit/>
          </a:bodyPr>
          <a:lstStyle/>
          <a:p>
            <a:r>
              <a:rPr lang="en-US" altLang="zh-CN" dirty="0">
                <a:solidFill>
                  <a:srgbClr val="59595A"/>
                </a:solidFill>
                <a:latin typeface="Gill Sans MT" panose="020B0502020104020203" pitchFamily="34" charset="0"/>
              </a:rPr>
              <a:t> 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27D5AA3B-A22D-F440-911B-2FCE0F4408DE}"/>
                  </a:ext>
                </a:extLst>
              </p14:cNvPr>
              <p14:cNvContentPartPr/>
              <p14:nvPr/>
            </p14:nvContentPartPr>
            <p14:xfrm>
              <a:off x="1642680" y="2464560"/>
              <a:ext cx="507600" cy="10800"/>
            </p14:xfrm>
          </p:contentPart>
        </mc:Choice>
        <mc:Fallback xmlns="">
          <p:pic>
            <p:nvPicPr>
              <p:cNvPr id="9" name="墨迹 8">
                <a:extLst>
                  <a:ext uri="{FF2B5EF4-FFF2-40B4-BE49-F238E27FC236}">
                    <a16:creationId xmlns:a16="http://schemas.microsoft.com/office/drawing/2014/main" id="{27D5AA3B-A22D-F440-911B-2FCE0F4408DE}"/>
                  </a:ext>
                </a:extLst>
              </p:cNvPr>
              <p:cNvPicPr/>
              <p:nvPr/>
            </p:nvPicPr>
            <p:blipFill>
              <a:blip r:embed="rId5"/>
              <a:stretch>
                <a:fillRect/>
              </a:stretch>
            </p:blipFill>
            <p:spPr>
              <a:xfrm>
                <a:off x="1626840" y="2401200"/>
                <a:ext cx="538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10149C7A-FB5F-6844-A67D-E25F94E4975A}"/>
                  </a:ext>
                </a:extLst>
              </p14:cNvPr>
              <p14:cNvContentPartPr/>
              <p14:nvPr/>
            </p14:nvContentPartPr>
            <p14:xfrm>
              <a:off x="579600" y="1343880"/>
              <a:ext cx="788400" cy="33480"/>
            </p14:xfrm>
          </p:contentPart>
        </mc:Choice>
        <mc:Fallback xmlns="">
          <p:pic>
            <p:nvPicPr>
              <p:cNvPr id="10" name="墨迹 9">
                <a:extLst>
                  <a:ext uri="{FF2B5EF4-FFF2-40B4-BE49-F238E27FC236}">
                    <a16:creationId xmlns:a16="http://schemas.microsoft.com/office/drawing/2014/main" id="{10149C7A-FB5F-6844-A67D-E25F94E4975A}"/>
                  </a:ext>
                </a:extLst>
              </p:cNvPr>
              <p:cNvPicPr/>
              <p:nvPr/>
            </p:nvPicPr>
            <p:blipFill>
              <a:blip r:embed="rId7"/>
              <a:stretch>
                <a:fillRect/>
              </a:stretch>
            </p:blipFill>
            <p:spPr>
              <a:xfrm>
                <a:off x="563760" y="1280520"/>
                <a:ext cx="819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墨迹 10">
                <a:extLst>
                  <a:ext uri="{FF2B5EF4-FFF2-40B4-BE49-F238E27FC236}">
                    <a16:creationId xmlns:a16="http://schemas.microsoft.com/office/drawing/2014/main" id="{B697B203-6056-E145-933F-B59C4E17A6BB}"/>
                  </a:ext>
                </a:extLst>
              </p14:cNvPr>
              <p14:cNvContentPartPr/>
              <p14:nvPr/>
            </p14:nvContentPartPr>
            <p14:xfrm>
              <a:off x="812880" y="3286080"/>
              <a:ext cx="337680" cy="14040"/>
            </p14:xfrm>
          </p:contentPart>
        </mc:Choice>
        <mc:Fallback xmlns="">
          <p:pic>
            <p:nvPicPr>
              <p:cNvPr id="11" name="墨迹 10">
                <a:extLst>
                  <a:ext uri="{FF2B5EF4-FFF2-40B4-BE49-F238E27FC236}">
                    <a16:creationId xmlns:a16="http://schemas.microsoft.com/office/drawing/2014/main" id="{B697B203-6056-E145-933F-B59C4E17A6BB}"/>
                  </a:ext>
                </a:extLst>
              </p:cNvPr>
              <p:cNvPicPr/>
              <p:nvPr/>
            </p:nvPicPr>
            <p:blipFill>
              <a:blip r:embed="rId9"/>
              <a:stretch>
                <a:fillRect/>
              </a:stretch>
            </p:blipFill>
            <p:spPr>
              <a:xfrm>
                <a:off x="797040" y="3222720"/>
                <a:ext cx="369000" cy="140760"/>
              </a:xfrm>
              <a:prstGeom prst="rect">
                <a:avLst/>
              </a:prstGeom>
            </p:spPr>
          </p:pic>
        </mc:Fallback>
      </mc:AlternateContent>
    </p:spTree>
    <p:extLst>
      <p:ext uri="{BB962C8B-B14F-4D97-AF65-F5344CB8AC3E}">
        <p14:creationId xmlns:p14="http://schemas.microsoft.com/office/powerpoint/2010/main" val="191559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5E79A07D-3BEF-2E40-89D2-906701F7AF6E}"/>
              </a:ext>
            </a:extLst>
          </p:cNvPr>
          <p:cNvPicPr>
            <a:picLocks noChangeAspect="1"/>
          </p:cNvPicPr>
          <p:nvPr/>
        </p:nvPicPr>
        <p:blipFill>
          <a:blip r:embed="rId2"/>
          <a:stretch>
            <a:fillRect/>
          </a:stretch>
        </p:blipFill>
        <p:spPr>
          <a:xfrm>
            <a:off x="1877344" y="1664035"/>
            <a:ext cx="8456054" cy="3378808"/>
          </a:xfrm>
          <a:prstGeom prst="rect">
            <a:avLst/>
          </a:prstGeom>
        </p:spPr>
      </p:pic>
      <p:sp>
        <p:nvSpPr>
          <p:cNvPr id="6" name="矩形 5">
            <a:extLst>
              <a:ext uri="{FF2B5EF4-FFF2-40B4-BE49-F238E27FC236}">
                <a16:creationId xmlns:a16="http://schemas.microsoft.com/office/drawing/2014/main" id="{5439DAE9-FF44-2141-831B-2DD2EF43A6FE}"/>
              </a:ext>
            </a:extLst>
          </p:cNvPr>
          <p:cNvSpPr/>
          <p:nvPr/>
        </p:nvSpPr>
        <p:spPr>
          <a:xfrm>
            <a:off x="2065932" y="5042843"/>
            <a:ext cx="8260475" cy="369332"/>
          </a:xfrm>
          <a:prstGeom prst="rect">
            <a:avLst/>
          </a:prstGeom>
        </p:spPr>
        <p:txBody>
          <a:bodyPr wrap="square">
            <a:spAutoFit/>
          </a:bodyPr>
          <a:lstStyle/>
          <a:p>
            <a:pPr algn="ctr"/>
            <a:r>
              <a:rPr lang="en-US" altLang="zh-CN" dirty="0">
                <a:solidFill>
                  <a:srgbClr val="59595A"/>
                </a:solidFill>
                <a:latin typeface="Gill Sans MT" panose="020B0502020104020203" pitchFamily="34" charset="0"/>
              </a:rPr>
              <a:t> General hybrid-parallel approach for training large recommender systems</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8422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5" name="图片 4">
            <a:extLst>
              <a:ext uri="{FF2B5EF4-FFF2-40B4-BE49-F238E27FC236}">
                <a16:creationId xmlns:a16="http://schemas.microsoft.com/office/drawing/2014/main" id="{F3D81AE9-018D-2243-882E-E940EB9081AB}"/>
              </a:ext>
            </a:extLst>
          </p:cNvPr>
          <p:cNvPicPr>
            <a:picLocks noChangeAspect="1"/>
          </p:cNvPicPr>
          <p:nvPr/>
        </p:nvPicPr>
        <p:blipFill>
          <a:blip r:embed="rId2"/>
          <a:stretch>
            <a:fillRect/>
          </a:stretch>
        </p:blipFill>
        <p:spPr>
          <a:xfrm>
            <a:off x="1327168" y="980729"/>
            <a:ext cx="9103948" cy="4979584"/>
          </a:xfrm>
          <a:prstGeom prst="rect">
            <a:avLst/>
          </a:prstGeom>
        </p:spPr>
      </p:pic>
    </p:spTree>
    <p:extLst>
      <p:ext uri="{BB962C8B-B14F-4D97-AF65-F5344CB8AC3E}">
        <p14:creationId xmlns:p14="http://schemas.microsoft.com/office/powerpoint/2010/main" val="309976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20434</TotalTime>
  <Words>927</Words>
  <Application>Microsoft Macintosh PowerPoint</Application>
  <PresentationFormat>自定义</PresentationFormat>
  <Paragraphs>91</Paragraphs>
  <Slides>20</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深度学习迎来大模型（Foundation Models）</vt:lpstr>
      <vt:lpstr>PowerPoint 演示文稿</vt:lpstr>
      <vt:lpstr>PowerPoint 演示文稿</vt:lpstr>
      <vt:lpstr>DLRM 推荐大模型</vt:lpstr>
      <vt:lpstr>DLRM 推荐大模型</vt:lpstr>
      <vt:lpstr>DLRM 推荐大模型</vt:lpstr>
      <vt:lpstr>DLRM 推荐大模型</vt:lpstr>
      <vt:lpstr>DLRM 推荐大模型</vt:lpstr>
      <vt:lpstr>DLRM 推荐大模型</vt:lpstr>
      <vt:lpstr>DLRM 推荐大模型</vt:lpstr>
      <vt:lpstr>Megatron-LM 语言大模型</vt:lpstr>
      <vt:lpstr>Megatron-LM 语言大模型</vt:lpstr>
      <vt:lpstr>Megatron-LM 语言大模型</vt:lpstr>
      <vt:lpstr>Megatron-LM 语言大模型</vt:lpstr>
      <vt:lpstr>Megatron-LM 语言大模型</vt:lpstr>
      <vt:lpstr>Megatron-LM 语言大模型</vt:lpstr>
      <vt:lpstr>Megatron-LM 语言大模型</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3089</cp:revision>
  <dcterms:created xsi:type="dcterms:W3CDTF">2015-01-14T10:38:57Z</dcterms:created>
  <dcterms:modified xsi:type="dcterms:W3CDTF">2022-12-18T02:25:53Z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